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74" r:id="rId4"/>
    <p:sldId id="261" r:id="rId5"/>
    <p:sldId id="258" r:id="rId6"/>
    <p:sldId id="260" r:id="rId7"/>
    <p:sldId id="262" r:id="rId8"/>
    <p:sldId id="263" r:id="rId9"/>
    <p:sldId id="264" r:id="rId10"/>
    <p:sldId id="265" r:id="rId11"/>
    <p:sldId id="266" r:id="rId12"/>
    <p:sldId id="267" r:id="rId13"/>
    <p:sldId id="268" r:id="rId14"/>
    <p:sldId id="269" r:id="rId15"/>
    <p:sldId id="270" r:id="rId16"/>
    <p:sldId id="271" r:id="rId17"/>
    <p:sldId id="273" r:id="rId18"/>
    <p:sldId id="272"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60"/>
    <p:restoredTop sz="96327"/>
  </p:normalViewPr>
  <p:slideViewPr>
    <p:cSldViewPr snapToGrid="0">
      <p:cViewPr>
        <p:scale>
          <a:sx n="168" d="100"/>
          <a:sy n="168" d="100"/>
        </p:scale>
        <p:origin x="-54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5E5BE-9A36-EEC9-6587-115BB9EFA9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50EE94F-A9B8-1071-3FD1-540C4ED41D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2917A70-BFFF-74F0-A0C4-465A1F09AB87}"/>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5" name="Footer Placeholder 4">
            <a:extLst>
              <a:ext uri="{FF2B5EF4-FFF2-40B4-BE49-F238E27FC236}">
                <a16:creationId xmlns:a16="http://schemas.microsoft.com/office/drawing/2014/main" id="{B764A956-D7A9-5B83-EE6F-B3A8ED85DE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7523DB-BA9F-2EB9-8A16-4A8A20C6DE41}"/>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3875336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E3C5D-FC2B-0610-EADA-54134ABD61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C82C2E-47AE-FF9E-81E7-3476101B34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FFA95C-584D-402D-D9C7-A3CF9E2DE67E}"/>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5" name="Footer Placeholder 4">
            <a:extLst>
              <a:ext uri="{FF2B5EF4-FFF2-40B4-BE49-F238E27FC236}">
                <a16:creationId xmlns:a16="http://schemas.microsoft.com/office/drawing/2014/main" id="{7232A3C4-23E4-8765-21D1-79F4B6BD1E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89A19A-A74F-CA3A-8D1F-986034AC9BE6}"/>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3478292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F392E2-2241-33B0-9994-6B5A9388490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0EF4A9-B392-211B-D5AA-B8F13D96CD3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481180-87BB-44C6-299A-475148CEE800}"/>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5" name="Footer Placeholder 4">
            <a:extLst>
              <a:ext uri="{FF2B5EF4-FFF2-40B4-BE49-F238E27FC236}">
                <a16:creationId xmlns:a16="http://schemas.microsoft.com/office/drawing/2014/main" id="{C01D918A-2E46-CC97-4491-7F4531BF09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69598E-5AD2-E79F-2A41-A964ED16A3E7}"/>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973642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7A0E-DB91-A3F9-4CED-FD527D5909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0CDABC-A1BB-E57C-9046-6DA4958088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6DD0A9-97BA-17EF-795F-3DE2E2254F4A}"/>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5" name="Footer Placeholder 4">
            <a:extLst>
              <a:ext uri="{FF2B5EF4-FFF2-40B4-BE49-F238E27FC236}">
                <a16:creationId xmlns:a16="http://schemas.microsoft.com/office/drawing/2014/main" id="{D908EC1B-FB36-AA86-F98D-54587EFE27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94D7E4-50E6-E934-BBC3-9BCE34B0823C}"/>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4288210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A02A-8CDB-5578-84EB-6CCCE7A7F0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0FB9E11-52CC-35FB-FB41-D28BF91388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91C92E-D956-267C-880E-40C4E9D02906}"/>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5" name="Footer Placeholder 4">
            <a:extLst>
              <a:ext uri="{FF2B5EF4-FFF2-40B4-BE49-F238E27FC236}">
                <a16:creationId xmlns:a16="http://schemas.microsoft.com/office/drawing/2014/main" id="{3A9669E6-3AB5-1481-1786-1A7273FA5A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023E7A-2EB1-B0FE-2C89-34F651098569}"/>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1870074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9DEE-BB59-3274-DAAF-DD2E067060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199485-B913-A815-A425-4CD26862C7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583DF78-9BE3-BD94-8D88-24C681D9C8F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F32EB4-2A1F-C1DE-1B8F-CF9E1CBCA471}"/>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6" name="Footer Placeholder 5">
            <a:extLst>
              <a:ext uri="{FF2B5EF4-FFF2-40B4-BE49-F238E27FC236}">
                <a16:creationId xmlns:a16="http://schemas.microsoft.com/office/drawing/2014/main" id="{139BDD70-C0A5-462F-6D64-074721F91A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B080BF-4F3B-786F-A0FB-96F0CD47CC9A}"/>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3033729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A4B7A-AB57-2D9C-E1AE-9F8C85ED8EC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B3D7234-5E29-1C7A-EC6B-6953E99B5F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12D57D-867D-843B-71BC-2ABC8E4C0A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919E884-F258-17AF-6070-46199E38C5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291142-6BF6-64C8-CAEB-C49527FAF0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C11C8B-4B0C-0AEC-2511-E66E23649FAF}"/>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8" name="Footer Placeholder 7">
            <a:extLst>
              <a:ext uri="{FF2B5EF4-FFF2-40B4-BE49-F238E27FC236}">
                <a16:creationId xmlns:a16="http://schemas.microsoft.com/office/drawing/2014/main" id="{2025232D-A169-5537-2C9F-6D8DA1C0DC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D374C5-930C-7B73-7453-F0590226A34F}"/>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1083049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DEE08-6F24-1717-CC5A-F33C1878C0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2B35662-9D10-B853-4319-3223B5A54B92}"/>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4" name="Footer Placeholder 3">
            <a:extLst>
              <a:ext uri="{FF2B5EF4-FFF2-40B4-BE49-F238E27FC236}">
                <a16:creationId xmlns:a16="http://schemas.microsoft.com/office/drawing/2014/main" id="{AF84390A-15F8-DB4E-D562-657FA5B2E78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DF9DE9F-BFE0-BF55-2FB9-635CBA5603BD}"/>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1348847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0DC1F9-B888-892C-DC96-EA5C6EB7CCDC}"/>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3" name="Footer Placeholder 2">
            <a:extLst>
              <a:ext uri="{FF2B5EF4-FFF2-40B4-BE49-F238E27FC236}">
                <a16:creationId xmlns:a16="http://schemas.microsoft.com/office/drawing/2014/main" id="{000289E6-3C64-6FD1-CF1A-BE00B27D35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E5F0431-E03A-E1E4-9F23-94F8AADD188D}"/>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1444806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1A5B6-8867-6EA2-C09B-0D97577B69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E0C378A-CF5E-FA7F-85A4-BE92B83265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9CFA69-5B86-9EDB-5D27-60629292DC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58E918-2FC0-77D8-6F09-1542DD60E1B4}"/>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6" name="Footer Placeholder 5">
            <a:extLst>
              <a:ext uri="{FF2B5EF4-FFF2-40B4-BE49-F238E27FC236}">
                <a16:creationId xmlns:a16="http://schemas.microsoft.com/office/drawing/2014/main" id="{085B0C05-3617-4CB4-0D1B-AF2AD54603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BECA12-413D-678B-2E95-D50D1BECF3F3}"/>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1718709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74C39-4CC0-1BA6-5BB2-7521A0D85C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F73E9A0-8A93-3979-9CF6-A7D6593F33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95CC21B-B7CC-66FE-EB57-F1417F1205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9AAE8C-EFCF-7F8F-E0B5-D797B581C6B0}"/>
              </a:ext>
            </a:extLst>
          </p:cNvPr>
          <p:cNvSpPr>
            <a:spLocks noGrp="1"/>
          </p:cNvSpPr>
          <p:nvPr>
            <p:ph type="dt" sz="half" idx="10"/>
          </p:nvPr>
        </p:nvSpPr>
        <p:spPr/>
        <p:txBody>
          <a:bodyPr/>
          <a:lstStyle/>
          <a:p>
            <a:fld id="{AFA0BF70-4509-A944-94EC-8B4B215A24B7}" type="datetimeFigureOut">
              <a:rPr lang="en-US" smtClean="0"/>
              <a:t>1/2/24</a:t>
            </a:fld>
            <a:endParaRPr lang="en-US"/>
          </a:p>
        </p:txBody>
      </p:sp>
      <p:sp>
        <p:nvSpPr>
          <p:cNvPr id="6" name="Footer Placeholder 5">
            <a:extLst>
              <a:ext uri="{FF2B5EF4-FFF2-40B4-BE49-F238E27FC236}">
                <a16:creationId xmlns:a16="http://schemas.microsoft.com/office/drawing/2014/main" id="{BD434A02-6559-353F-90BE-34190F5939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172EBB-5051-30BE-FE6E-EE8FF1B03990}"/>
              </a:ext>
            </a:extLst>
          </p:cNvPr>
          <p:cNvSpPr>
            <a:spLocks noGrp="1"/>
          </p:cNvSpPr>
          <p:nvPr>
            <p:ph type="sldNum" sz="quarter" idx="12"/>
          </p:nvPr>
        </p:nvSpPr>
        <p:spPr/>
        <p:txBody>
          <a:bodyPr/>
          <a:lstStyle/>
          <a:p>
            <a:fld id="{B75A28EC-8D4A-474C-9D2F-839FA6D973EB}" type="slidenum">
              <a:rPr lang="en-US" smtClean="0"/>
              <a:t>‹#›</a:t>
            </a:fld>
            <a:endParaRPr lang="en-US"/>
          </a:p>
        </p:txBody>
      </p:sp>
    </p:spTree>
    <p:extLst>
      <p:ext uri="{BB962C8B-B14F-4D97-AF65-F5344CB8AC3E}">
        <p14:creationId xmlns:p14="http://schemas.microsoft.com/office/powerpoint/2010/main" val="3146170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A87EFA-92F6-3D34-E831-7A7146A768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C283ACF-6AB4-1648-1BAD-442EF58FB1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D320E0-6813-39F3-6509-E2118FE3E0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A0BF70-4509-A944-94EC-8B4B215A24B7}" type="datetimeFigureOut">
              <a:rPr lang="en-US" smtClean="0"/>
              <a:t>1/2/24</a:t>
            </a:fld>
            <a:endParaRPr lang="en-US"/>
          </a:p>
        </p:txBody>
      </p:sp>
      <p:sp>
        <p:nvSpPr>
          <p:cNvPr id="5" name="Footer Placeholder 4">
            <a:extLst>
              <a:ext uri="{FF2B5EF4-FFF2-40B4-BE49-F238E27FC236}">
                <a16:creationId xmlns:a16="http://schemas.microsoft.com/office/drawing/2014/main" id="{175183B2-9B88-1790-506F-692CD0B0BD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9152A57-E2EB-9D05-4A3D-7D03224F3C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5A28EC-8D4A-474C-9D2F-839FA6D973EB}" type="slidenum">
              <a:rPr lang="en-US" smtClean="0"/>
              <a:t>‹#›</a:t>
            </a:fld>
            <a:endParaRPr lang="en-US"/>
          </a:p>
        </p:txBody>
      </p:sp>
    </p:spTree>
    <p:extLst>
      <p:ext uri="{BB962C8B-B14F-4D97-AF65-F5344CB8AC3E}">
        <p14:creationId xmlns:p14="http://schemas.microsoft.com/office/powerpoint/2010/main" val="4141534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08E5C-AF39-8BAA-1E2D-86870C5C2C0A}"/>
              </a:ext>
            </a:extLst>
          </p:cNvPr>
          <p:cNvSpPr>
            <a:spLocks noGrp="1"/>
          </p:cNvSpPr>
          <p:nvPr>
            <p:ph type="ctrTitle"/>
          </p:nvPr>
        </p:nvSpPr>
        <p:spPr/>
        <p:txBody>
          <a:bodyPr/>
          <a:lstStyle/>
          <a:p>
            <a:r>
              <a:rPr lang="en-US" dirty="0"/>
              <a:t>How to read an economics paper</a:t>
            </a:r>
          </a:p>
        </p:txBody>
      </p:sp>
      <p:sp>
        <p:nvSpPr>
          <p:cNvPr id="3" name="Subtitle 2">
            <a:extLst>
              <a:ext uri="{FF2B5EF4-FFF2-40B4-BE49-F238E27FC236}">
                <a16:creationId xmlns:a16="http://schemas.microsoft.com/office/drawing/2014/main" id="{33F1E407-094C-FBBB-64DD-9E01B30728D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653851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092CC-EBB5-41DC-EF49-731815397A9C}"/>
              </a:ext>
            </a:extLst>
          </p:cNvPr>
          <p:cNvSpPr>
            <a:spLocks noGrp="1"/>
          </p:cNvSpPr>
          <p:nvPr>
            <p:ph type="title"/>
          </p:nvPr>
        </p:nvSpPr>
        <p:spPr/>
        <p:txBody>
          <a:bodyPr/>
          <a:lstStyle/>
          <a:p>
            <a:r>
              <a:rPr lang="en-US" dirty="0"/>
              <a:t>Relevance and Exclusion</a:t>
            </a:r>
          </a:p>
        </p:txBody>
      </p:sp>
      <p:pic>
        <p:nvPicPr>
          <p:cNvPr id="7" name="Content Placeholder 6">
            <a:extLst>
              <a:ext uri="{FF2B5EF4-FFF2-40B4-BE49-F238E27FC236}">
                <a16:creationId xmlns:a16="http://schemas.microsoft.com/office/drawing/2014/main" id="{7B30D850-5D52-03CE-505C-F9B5A1A493EF}"/>
              </a:ext>
            </a:extLst>
          </p:cNvPr>
          <p:cNvPicPr>
            <a:picLocks noGrp="1" noChangeAspect="1"/>
          </p:cNvPicPr>
          <p:nvPr>
            <p:ph idx="1"/>
          </p:nvPr>
        </p:nvPicPr>
        <p:blipFill>
          <a:blip r:embed="rId2"/>
          <a:stretch>
            <a:fillRect/>
          </a:stretch>
        </p:blipFill>
        <p:spPr>
          <a:xfrm>
            <a:off x="430593" y="1597025"/>
            <a:ext cx="9745853" cy="4351338"/>
          </a:xfrm>
          <a:prstGeom prst="rect">
            <a:avLst/>
          </a:prstGeom>
        </p:spPr>
      </p:pic>
      <p:pic>
        <p:nvPicPr>
          <p:cNvPr id="9" name="Picture 8">
            <a:extLst>
              <a:ext uri="{FF2B5EF4-FFF2-40B4-BE49-F238E27FC236}">
                <a16:creationId xmlns:a16="http://schemas.microsoft.com/office/drawing/2014/main" id="{AA67EF57-82E1-2851-33DD-C2C2747055E3}"/>
              </a:ext>
            </a:extLst>
          </p:cNvPr>
          <p:cNvPicPr>
            <a:picLocks noChangeAspect="1"/>
          </p:cNvPicPr>
          <p:nvPr/>
        </p:nvPicPr>
        <p:blipFill>
          <a:blip r:embed="rId3"/>
          <a:stretch>
            <a:fillRect/>
          </a:stretch>
        </p:blipFill>
        <p:spPr>
          <a:xfrm>
            <a:off x="784859" y="5788086"/>
            <a:ext cx="8903595" cy="894653"/>
          </a:xfrm>
          <a:prstGeom prst="rect">
            <a:avLst/>
          </a:prstGeom>
        </p:spPr>
      </p:pic>
    </p:spTree>
    <p:extLst>
      <p:ext uri="{BB962C8B-B14F-4D97-AF65-F5344CB8AC3E}">
        <p14:creationId xmlns:p14="http://schemas.microsoft.com/office/powerpoint/2010/main" val="4232716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FB89E-2BA7-597E-49F4-AE300CB4D9AB}"/>
              </a:ext>
            </a:extLst>
          </p:cNvPr>
          <p:cNvSpPr>
            <a:spLocks noGrp="1"/>
          </p:cNvSpPr>
          <p:nvPr>
            <p:ph type="title"/>
          </p:nvPr>
        </p:nvSpPr>
        <p:spPr/>
        <p:txBody>
          <a:bodyPr/>
          <a:lstStyle/>
          <a:p>
            <a:r>
              <a:rPr lang="en-US" dirty="0"/>
              <a:t>Implications</a:t>
            </a:r>
          </a:p>
        </p:txBody>
      </p:sp>
      <p:pic>
        <p:nvPicPr>
          <p:cNvPr id="4" name="Content Placeholder 3">
            <a:extLst>
              <a:ext uri="{FF2B5EF4-FFF2-40B4-BE49-F238E27FC236}">
                <a16:creationId xmlns:a16="http://schemas.microsoft.com/office/drawing/2014/main" id="{F73EF3AA-1288-DA40-A172-A7AC8F05B48E}"/>
              </a:ext>
            </a:extLst>
          </p:cNvPr>
          <p:cNvPicPr>
            <a:picLocks noGrp="1" noChangeAspect="1"/>
          </p:cNvPicPr>
          <p:nvPr>
            <p:ph idx="1"/>
          </p:nvPr>
        </p:nvPicPr>
        <p:blipFill>
          <a:blip r:embed="rId2"/>
          <a:stretch>
            <a:fillRect/>
          </a:stretch>
        </p:blipFill>
        <p:spPr>
          <a:xfrm>
            <a:off x="2829913" y="1825625"/>
            <a:ext cx="6532174" cy="4351338"/>
          </a:xfrm>
          <a:prstGeom prst="rect">
            <a:avLst/>
          </a:prstGeom>
        </p:spPr>
      </p:pic>
    </p:spTree>
    <p:extLst>
      <p:ext uri="{BB962C8B-B14F-4D97-AF65-F5344CB8AC3E}">
        <p14:creationId xmlns:p14="http://schemas.microsoft.com/office/powerpoint/2010/main" val="869753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10100-7938-80C9-B51D-F7EFD141DFB1}"/>
              </a:ext>
            </a:extLst>
          </p:cNvPr>
          <p:cNvSpPr>
            <a:spLocks noGrp="1"/>
          </p:cNvSpPr>
          <p:nvPr>
            <p:ph type="title"/>
          </p:nvPr>
        </p:nvSpPr>
        <p:spPr/>
        <p:txBody>
          <a:bodyPr/>
          <a:lstStyle/>
          <a:p>
            <a:r>
              <a:rPr lang="en-US" dirty="0"/>
              <a:t>More ideas &amp; Implications</a:t>
            </a:r>
          </a:p>
        </p:txBody>
      </p:sp>
      <p:pic>
        <p:nvPicPr>
          <p:cNvPr id="7" name="Content Placeholder 6">
            <a:extLst>
              <a:ext uri="{FF2B5EF4-FFF2-40B4-BE49-F238E27FC236}">
                <a16:creationId xmlns:a16="http://schemas.microsoft.com/office/drawing/2014/main" id="{E10F97B8-CCB3-F04C-C675-B76FC0F23AE1}"/>
              </a:ext>
            </a:extLst>
          </p:cNvPr>
          <p:cNvPicPr>
            <a:picLocks noGrp="1" noChangeAspect="1"/>
          </p:cNvPicPr>
          <p:nvPr>
            <p:ph idx="1"/>
          </p:nvPr>
        </p:nvPicPr>
        <p:blipFill>
          <a:blip r:embed="rId2"/>
          <a:stretch>
            <a:fillRect/>
          </a:stretch>
        </p:blipFill>
        <p:spPr>
          <a:xfrm>
            <a:off x="2352229" y="1825625"/>
            <a:ext cx="7487541" cy="4351338"/>
          </a:xfrm>
          <a:prstGeom prst="rect">
            <a:avLst/>
          </a:prstGeom>
        </p:spPr>
      </p:pic>
    </p:spTree>
    <p:extLst>
      <p:ext uri="{BB962C8B-B14F-4D97-AF65-F5344CB8AC3E}">
        <p14:creationId xmlns:p14="http://schemas.microsoft.com/office/powerpoint/2010/main" val="20189382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1FBF2-612B-2696-007A-CE5159AA04F5}"/>
              </a:ext>
            </a:extLst>
          </p:cNvPr>
          <p:cNvSpPr>
            <a:spLocks noGrp="1"/>
          </p:cNvSpPr>
          <p:nvPr>
            <p:ph type="title"/>
          </p:nvPr>
        </p:nvSpPr>
        <p:spPr/>
        <p:txBody>
          <a:bodyPr/>
          <a:lstStyle/>
          <a:p>
            <a:r>
              <a:rPr lang="en-US" dirty="0"/>
              <a:t>Future directions / link to working papers</a:t>
            </a:r>
          </a:p>
        </p:txBody>
      </p:sp>
      <p:pic>
        <p:nvPicPr>
          <p:cNvPr id="4" name="Content Placeholder 3">
            <a:extLst>
              <a:ext uri="{FF2B5EF4-FFF2-40B4-BE49-F238E27FC236}">
                <a16:creationId xmlns:a16="http://schemas.microsoft.com/office/drawing/2014/main" id="{1B64D57C-FF84-5827-BB59-D3F04D40780F}"/>
              </a:ext>
            </a:extLst>
          </p:cNvPr>
          <p:cNvPicPr>
            <a:picLocks noGrp="1" noChangeAspect="1"/>
          </p:cNvPicPr>
          <p:nvPr>
            <p:ph idx="1"/>
          </p:nvPr>
        </p:nvPicPr>
        <p:blipFill>
          <a:blip r:embed="rId2"/>
          <a:stretch>
            <a:fillRect/>
          </a:stretch>
        </p:blipFill>
        <p:spPr>
          <a:xfrm>
            <a:off x="838200" y="2821312"/>
            <a:ext cx="10515600" cy="2359964"/>
          </a:xfrm>
          <a:prstGeom prst="rect">
            <a:avLst/>
          </a:prstGeom>
        </p:spPr>
      </p:pic>
    </p:spTree>
    <p:extLst>
      <p:ext uri="{BB962C8B-B14F-4D97-AF65-F5344CB8AC3E}">
        <p14:creationId xmlns:p14="http://schemas.microsoft.com/office/powerpoint/2010/main" val="1409893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17124-1313-F613-1E25-138012AF25E7}"/>
              </a:ext>
            </a:extLst>
          </p:cNvPr>
          <p:cNvSpPr>
            <a:spLocks noGrp="1"/>
          </p:cNvSpPr>
          <p:nvPr>
            <p:ph type="title"/>
          </p:nvPr>
        </p:nvSpPr>
        <p:spPr/>
        <p:txBody>
          <a:bodyPr/>
          <a:lstStyle/>
          <a:p>
            <a:r>
              <a:rPr lang="en-US" dirty="0"/>
              <a:t>What is unique in the paper</a:t>
            </a:r>
          </a:p>
        </p:txBody>
      </p:sp>
      <p:pic>
        <p:nvPicPr>
          <p:cNvPr id="4" name="Content Placeholder 3">
            <a:extLst>
              <a:ext uri="{FF2B5EF4-FFF2-40B4-BE49-F238E27FC236}">
                <a16:creationId xmlns:a16="http://schemas.microsoft.com/office/drawing/2014/main" id="{49085346-2F5F-6C84-4E4A-F9D8FD8CAEE6}"/>
              </a:ext>
            </a:extLst>
          </p:cNvPr>
          <p:cNvPicPr>
            <a:picLocks noGrp="1" noChangeAspect="1"/>
          </p:cNvPicPr>
          <p:nvPr>
            <p:ph idx="1"/>
          </p:nvPr>
        </p:nvPicPr>
        <p:blipFill>
          <a:blip r:embed="rId2"/>
          <a:stretch>
            <a:fillRect/>
          </a:stretch>
        </p:blipFill>
        <p:spPr>
          <a:xfrm>
            <a:off x="838200" y="2910515"/>
            <a:ext cx="10515600" cy="2181558"/>
          </a:xfrm>
          <a:prstGeom prst="rect">
            <a:avLst/>
          </a:prstGeom>
        </p:spPr>
      </p:pic>
    </p:spTree>
    <p:extLst>
      <p:ext uri="{BB962C8B-B14F-4D97-AF65-F5344CB8AC3E}">
        <p14:creationId xmlns:p14="http://schemas.microsoft.com/office/powerpoint/2010/main" val="31456921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B4639-928F-DE61-8677-37CF2ED9D95B}"/>
              </a:ext>
            </a:extLst>
          </p:cNvPr>
          <p:cNvSpPr>
            <a:spLocks noGrp="1"/>
          </p:cNvSpPr>
          <p:nvPr>
            <p:ph type="title"/>
          </p:nvPr>
        </p:nvSpPr>
        <p:spPr/>
        <p:txBody>
          <a:bodyPr/>
          <a:lstStyle/>
          <a:p>
            <a:r>
              <a:rPr lang="en-US" dirty="0"/>
              <a:t>Conclusion</a:t>
            </a:r>
          </a:p>
        </p:txBody>
      </p:sp>
      <p:pic>
        <p:nvPicPr>
          <p:cNvPr id="4" name="Content Placeholder 3">
            <a:extLst>
              <a:ext uri="{FF2B5EF4-FFF2-40B4-BE49-F238E27FC236}">
                <a16:creationId xmlns:a16="http://schemas.microsoft.com/office/drawing/2014/main" id="{D274026A-6097-9325-3F95-0D879A1A8301}"/>
              </a:ext>
            </a:extLst>
          </p:cNvPr>
          <p:cNvPicPr>
            <a:picLocks noGrp="1" noChangeAspect="1"/>
          </p:cNvPicPr>
          <p:nvPr>
            <p:ph idx="1"/>
          </p:nvPr>
        </p:nvPicPr>
        <p:blipFill>
          <a:blip r:embed="rId2"/>
          <a:stretch>
            <a:fillRect/>
          </a:stretch>
        </p:blipFill>
        <p:spPr>
          <a:xfrm>
            <a:off x="2203338" y="1825625"/>
            <a:ext cx="7785323" cy="4351338"/>
          </a:xfrm>
          <a:prstGeom prst="rect">
            <a:avLst/>
          </a:prstGeom>
        </p:spPr>
      </p:pic>
    </p:spTree>
    <p:extLst>
      <p:ext uri="{BB962C8B-B14F-4D97-AF65-F5344CB8AC3E}">
        <p14:creationId xmlns:p14="http://schemas.microsoft.com/office/powerpoint/2010/main" val="17613733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7DE9A-6085-56F4-3A6F-D1F3BE94B174}"/>
              </a:ext>
            </a:extLst>
          </p:cNvPr>
          <p:cNvSpPr>
            <a:spLocks noGrp="1"/>
          </p:cNvSpPr>
          <p:nvPr>
            <p:ph type="title"/>
          </p:nvPr>
        </p:nvSpPr>
        <p:spPr/>
        <p:txBody>
          <a:bodyPr/>
          <a:lstStyle/>
          <a:p>
            <a:r>
              <a:rPr lang="en-US" dirty="0"/>
              <a:t>Conclusion – moving further</a:t>
            </a:r>
          </a:p>
        </p:txBody>
      </p:sp>
      <p:pic>
        <p:nvPicPr>
          <p:cNvPr id="7" name="Content Placeholder 6">
            <a:extLst>
              <a:ext uri="{FF2B5EF4-FFF2-40B4-BE49-F238E27FC236}">
                <a16:creationId xmlns:a16="http://schemas.microsoft.com/office/drawing/2014/main" id="{82063C41-5841-F81B-3574-1712DAC777D7}"/>
              </a:ext>
            </a:extLst>
          </p:cNvPr>
          <p:cNvPicPr>
            <a:picLocks noGrp="1" noChangeAspect="1"/>
          </p:cNvPicPr>
          <p:nvPr>
            <p:ph idx="1"/>
          </p:nvPr>
        </p:nvPicPr>
        <p:blipFill>
          <a:blip r:embed="rId2"/>
          <a:stretch>
            <a:fillRect/>
          </a:stretch>
        </p:blipFill>
        <p:spPr>
          <a:xfrm>
            <a:off x="838200" y="2248694"/>
            <a:ext cx="10515600" cy="3505200"/>
          </a:xfrm>
          <a:prstGeom prst="rect">
            <a:avLst/>
          </a:prstGeom>
        </p:spPr>
      </p:pic>
    </p:spTree>
    <p:extLst>
      <p:ext uri="{BB962C8B-B14F-4D97-AF65-F5344CB8AC3E}">
        <p14:creationId xmlns:p14="http://schemas.microsoft.com/office/powerpoint/2010/main" val="2202694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05E94-25B6-05DC-0C9F-4AB6C1763A39}"/>
              </a:ext>
            </a:extLst>
          </p:cNvPr>
          <p:cNvSpPr>
            <a:spLocks noGrp="1"/>
          </p:cNvSpPr>
          <p:nvPr>
            <p:ph type="title"/>
          </p:nvPr>
        </p:nvSpPr>
        <p:spPr/>
        <p:txBody>
          <a:bodyPr/>
          <a:lstStyle/>
          <a:p>
            <a:r>
              <a:rPr lang="en-US" dirty="0"/>
              <a:t>Read a paper</a:t>
            </a:r>
          </a:p>
        </p:txBody>
      </p:sp>
      <p:sp>
        <p:nvSpPr>
          <p:cNvPr id="3" name="Content Placeholder 2">
            <a:extLst>
              <a:ext uri="{FF2B5EF4-FFF2-40B4-BE49-F238E27FC236}">
                <a16:creationId xmlns:a16="http://schemas.microsoft.com/office/drawing/2014/main" id="{24F4BEA3-8986-4B28-9559-ECAAD5BEBA6B}"/>
              </a:ext>
            </a:extLst>
          </p:cNvPr>
          <p:cNvSpPr>
            <a:spLocks noGrp="1"/>
          </p:cNvSpPr>
          <p:nvPr>
            <p:ph idx="1"/>
          </p:nvPr>
        </p:nvSpPr>
        <p:spPr/>
        <p:txBody>
          <a:bodyPr/>
          <a:lstStyle/>
          <a:p>
            <a:r>
              <a:rPr lang="en-US" dirty="0"/>
              <a:t>First read</a:t>
            </a:r>
          </a:p>
          <a:p>
            <a:pPr lvl="1"/>
            <a:r>
              <a:rPr lang="en-US" dirty="0"/>
              <a:t>Existing literature</a:t>
            </a:r>
          </a:p>
          <a:p>
            <a:pPr lvl="1"/>
            <a:r>
              <a:rPr lang="en-US" dirty="0"/>
              <a:t>Abstract</a:t>
            </a:r>
          </a:p>
          <a:p>
            <a:pPr lvl="1"/>
            <a:r>
              <a:rPr lang="en-US" dirty="0"/>
              <a:t>Introduction</a:t>
            </a:r>
          </a:p>
          <a:p>
            <a:pPr lvl="1"/>
            <a:r>
              <a:rPr lang="en-US" dirty="0"/>
              <a:t>Conclusion</a:t>
            </a:r>
          </a:p>
          <a:p>
            <a:r>
              <a:rPr lang="en-US" dirty="0"/>
              <a:t>Other things to take care</a:t>
            </a:r>
          </a:p>
          <a:p>
            <a:pPr lvl="1"/>
            <a:r>
              <a:rPr lang="en-US" dirty="0"/>
              <a:t>Data</a:t>
            </a:r>
          </a:p>
          <a:p>
            <a:pPr lvl="1"/>
            <a:r>
              <a:rPr lang="en-US" dirty="0"/>
              <a:t>Model specific</a:t>
            </a:r>
          </a:p>
          <a:p>
            <a:pPr lvl="1"/>
            <a:r>
              <a:rPr lang="en-US" dirty="0"/>
              <a:t>Robustness checks</a:t>
            </a:r>
          </a:p>
        </p:txBody>
      </p:sp>
    </p:spTree>
    <p:extLst>
      <p:ext uri="{BB962C8B-B14F-4D97-AF65-F5344CB8AC3E}">
        <p14:creationId xmlns:p14="http://schemas.microsoft.com/office/powerpoint/2010/main" val="283982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EC428-D5A5-2EBB-81A2-752F9CE461F2}"/>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8A81A251-A38A-A1A9-52AE-E1D9963DB47F}"/>
              </a:ext>
            </a:extLst>
          </p:cNvPr>
          <p:cNvSpPr>
            <a:spLocks noGrp="1"/>
          </p:cNvSpPr>
          <p:nvPr>
            <p:ph idx="1"/>
          </p:nvPr>
        </p:nvSpPr>
        <p:spPr/>
        <p:txBody>
          <a:bodyPr>
            <a:normAutofit/>
          </a:bodyPr>
          <a:lstStyle/>
          <a:p>
            <a:r>
              <a:rPr lang="en-US" dirty="0"/>
              <a:t>Why important?</a:t>
            </a:r>
          </a:p>
          <a:p>
            <a:pPr lvl="1"/>
            <a:r>
              <a:rPr lang="en-US" dirty="0"/>
              <a:t>What is the target population? Is it well fit for the question</a:t>
            </a:r>
          </a:p>
          <a:p>
            <a:pPr lvl="1"/>
            <a:r>
              <a:rPr lang="en-US" dirty="0"/>
              <a:t>Is the data from an external source</a:t>
            </a:r>
          </a:p>
          <a:p>
            <a:pPr lvl="1"/>
            <a:r>
              <a:rPr lang="en-US" dirty="0"/>
              <a:t>If yes</a:t>
            </a:r>
          </a:p>
          <a:p>
            <a:pPr lvl="2"/>
            <a:r>
              <a:rPr lang="en-US" dirty="0"/>
              <a:t>What is it?</a:t>
            </a:r>
          </a:p>
          <a:p>
            <a:pPr lvl="2"/>
            <a:r>
              <a:rPr lang="en-US" dirty="0"/>
              <a:t>Are newer data available or has the data source ended?</a:t>
            </a:r>
          </a:p>
          <a:p>
            <a:pPr lvl="2"/>
            <a:r>
              <a:rPr lang="en-US" dirty="0"/>
              <a:t>Are there adjustments made for this research?</a:t>
            </a:r>
          </a:p>
          <a:p>
            <a:pPr lvl="1"/>
            <a:r>
              <a:rPr lang="en-US" dirty="0"/>
              <a:t>If no</a:t>
            </a:r>
          </a:p>
          <a:p>
            <a:pPr lvl="2"/>
            <a:r>
              <a:rPr lang="en-US" dirty="0"/>
              <a:t>How is it collected?</a:t>
            </a:r>
          </a:p>
          <a:p>
            <a:pPr lvl="2"/>
            <a:r>
              <a:rPr lang="en-US" dirty="0"/>
              <a:t>How is the sample made?</a:t>
            </a:r>
          </a:p>
          <a:p>
            <a:pPr lvl="1"/>
            <a:r>
              <a:rPr lang="en-US" dirty="0"/>
              <a:t>Any limitations?</a:t>
            </a:r>
          </a:p>
        </p:txBody>
      </p:sp>
    </p:spTree>
    <p:extLst>
      <p:ext uri="{BB962C8B-B14F-4D97-AF65-F5344CB8AC3E}">
        <p14:creationId xmlns:p14="http://schemas.microsoft.com/office/powerpoint/2010/main" val="32444510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CD26F-895B-F50F-C5E0-A0EB1AAEF8AB}"/>
              </a:ext>
            </a:extLst>
          </p:cNvPr>
          <p:cNvSpPr>
            <a:spLocks noGrp="1"/>
          </p:cNvSpPr>
          <p:nvPr>
            <p:ph type="title"/>
          </p:nvPr>
        </p:nvSpPr>
        <p:spPr/>
        <p:txBody>
          <a:bodyPr/>
          <a:lstStyle/>
          <a:p>
            <a:r>
              <a:rPr lang="en-US" dirty="0"/>
              <a:t>The model</a:t>
            </a:r>
          </a:p>
        </p:txBody>
      </p:sp>
      <p:pic>
        <p:nvPicPr>
          <p:cNvPr id="4" name="Content Placeholder 3">
            <a:extLst>
              <a:ext uri="{FF2B5EF4-FFF2-40B4-BE49-F238E27FC236}">
                <a16:creationId xmlns:a16="http://schemas.microsoft.com/office/drawing/2014/main" id="{33B1D7BF-6076-A92D-AA1B-0C0C265344A2}"/>
              </a:ext>
            </a:extLst>
          </p:cNvPr>
          <p:cNvPicPr>
            <a:picLocks noGrp="1" noChangeAspect="1"/>
          </p:cNvPicPr>
          <p:nvPr>
            <p:ph idx="1"/>
          </p:nvPr>
        </p:nvPicPr>
        <p:blipFill>
          <a:blip r:embed="rId2"/>
          <a:stretch>
            <a:fillRect/>
          </a:stretch>
        </p:blipFill>
        <p:spPr>
          <a:xfrm>
            <a:off x="838200" y="1521669"/>
            <a:ext cx="10515600" cy="1728370"/>
          </a:xfrm>
          <a:prstGeom prst="rect">
            <a:avLst/>
          </a:prstGeom>
        </p:spPr>
      </p:pic>
      <p:pic>
        <p:nvPicPr>
          <p:cNvPr id="5" name="Picture 4">
            <a:extLst>
              <a:ext uri="{FF2B5EF4-FFF2-40B4-BE49-F238E27FC236}">
                <a16:creationId xmlns:a16="http://schemas.microsoft.com/office/drawing/2014/main" id="{6DC42440-8C6A-26AF-1702-28D9BB6C3C76}"/>
              </a:ext>
            </a:extLst>
          </p:cNvPr>
          <p:cNvPicPr>
            <a:picLocks noChangeAspect="1"/>
          </p:cNvPicPr>
          <p:nvPr/>
        </p:nvPicPr>
        <p:blipFill>
          <a:blip r:embed="rId3"/>
          <a:stretch>
            <a:fillRect/>
          </a:stretch>
        </p:blipFill>
        <p:spPr>
          <a:xfrm>
            <a:off x="731520" y="3041560"/>
            <a:ext cx="10325100" cy="1813339"/>
          </a:xfrm>
          <a:prstGeom prst="rect">
            <a:avLst/>
          </a:prstGeom>
        </p:spPr>
      </p:pic>
      <p:pic>
        <p:nvPicPr>
          <p:cNvPr id="6" name="Picture 5">
            <a:extLst>
              <a:ext uri="{FF2B5EF4-FFF2-40B4-BE49-F238E27FC236}">
                <a16:creationId xmlns:a16="http://schemas.microsoft.com/office/drawing/2014/main" id="{14C6F766-C795-E537-1ABD-8F2D2FBB5164}"/>
              </a:ext>
            </a:extLst>
          </p:cNvPr>
          <p:cNvPicPr>
            <a:picLocks noChangeAspect="1"/>
          </p:cNvPicPr>
          <p:nvPr/>
        </p:nvPicPr>
        <p:blipFill>
          <a:blip r:embed="rId4"/>
          <a:stretch>
            <a:fillRect/>
          </a:stretch>
        </p:blipFill>
        <p:spPr>
          <a:xfrm>
            <a:off x="967740" y="4769930"/>
            <a:ext cx="9700260" cy="1254875"/>
          </a:xfrm>
          <a:prstGeom prst="rect">
            <a:avLst/>
          </a:prstGeom>
        </p:spPr>
      </p:pic>
    </p:spTree>
    <p:extLst>
      <p:ext uri="{BB962C8B-B14F-4D97-AF65-F5344CB8AC3E}">
        <p14:creationId xmlns:p14="http://schemas.microsoft.com/office/powerpoint/2010/main" val="1225475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C71E9-DD4E-B6AB-70E3-828A325E7CE3}"/>
              </a:ext>
            </a:extLst>
          </p:cNvPr>
          <p:cNvSpPr>
            <a:spLocks noGrp="1"/>
          </p:cNvSpPr>
          <p:nvPr>
            <p:ph type="title"/>
          </p:nvPr>
        </p:nvSpPr>
        <p:spPr/>
        <p:txBody>
          <a:bodyPr/>
          <a:lstStyle/>
          <a:p>
            <a:r>
              <a:rPr lang="en-US" dirty="0"/>
              <a:t>Components</a:t>
            </a:r>
          </a:p>
        </p:txBody>
      </p:sp>
      <p:sp>
        <p:nvSpPr>
          <p:cNvPr id="3" name="Content Placeholder 2">
            <a:extLst>
              <a:ext uri="{FF2B5EF4-FFF2-40B4-BE49-F238E27FC236}">
                <a16:creationId xmlns:a16="http://schemas.microsoft.com/office/drawing/2014/main" id="{18DC3C83-4544-2228-6B21-0EE2F6EFDC86}"/>
              </a:ext>
            </a:extLst>
          </p:cNvPr>
          <p:cNvSpPr>
            <a:spLocks noGrp="1"/>
          </p:cNvSpPr>
          <p:nvPr>
            <p:ph idx="1"/>
          </p:nvPr>
        </p:nvSpPr>
        <p:spPr/>
        <p:txBody>
          <a:bodyPr>
            <a:normAutofit lnSpcReduction="10000"/>
          </a:bodyPr>
          <a:lstStyle/>
          <a:p>
            <a:r>
              <a:rPr lang="en-US" dirty="0"/>
              <a:t>Title</a:t>
            </a:r>
          </a:p>
          <a:p>
            <a:r>
              <a:rPr lang="en-US" dirty="0"/>
              <a:t>Abstract</a:t>
            </a:r>
          </a:p>
          <a:p>
            <a:r>
              <a:rPr lang="en-US" dirty="0"/>
              <a:t>Introduction</a:t>
            </a:r>
          </a:p>
          <a:p>
            <a:r>
              <a:rPr lang="en-US" dirty="0"/>
              <a:t>Data/background</a:t>
            </a:r>
          </a:p>
          <a:p>
            <a:r>
              <a:rPr lang="en-US" dirty="0"/>
              <a:t>Model</a:t>
            </a:r>
          </a:p>
          <a:p>
            <a:r>
              <a:rPr lang="en-US" dirty="0"/>
              <a:t>Results</a:t>
            </a:r>
          </a:p>
          <a:p>
            <a:r>
              <a:rPr lang="en-US" dirty="0"/>
              <a:t>Robustness analysis</a:t>
            </a:r>
          </a:p>
          <a:p>
            <a:r>
              <a:rPr lang="en-US" dirty="0"/>
              <a:t>Conclusion</a:t>
            </a:r>
          </a:p>
          <a:p>
            <a:r>
              <a:rPr lang="en-US" dirty="0"/>
              <a:t>Appendix</a:t>
            </a:r>
          </a:p>
        </p:txBody>
      </p:sp>
    </p:spTree>
    <p:extLst>
      <p:ext uri="{BB962C8B-B14F-4D97-AF65-F5344CB8AC3E}">
        <p14:creationId xmlns:p14="http://schemas.microsoft.com/office/powerpoint/2010/main" val="2836511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05E94-25B6-05DC-0C9F-4AB6C1763A39}"/>
              </a:ext>
            </a:extLst>
          </p:cNvPr>
          <p:cNvSpPr>
            <a:spLocks noGrp="1"/>
          </p:cNvSpPr>
          <p:nvPr>
            <p:ph type="title"/>
          </p:nvPr>
        </p:nvSpPr>
        <p:spPr/>
        <p:txBody>
          <a:bodyPr/>
          <a:lstStyle/>
          <a:p>
            <a:r>
              <a:rPr lang="en-US" dirty="0"/>
              <a:t>Read a paper</a:t>
            </a:r>
          </a:p>
        </p:txBody>
      </p:sp>
      <p:sp>
        <p:nvSpPr>
          <p:cNvPr id="3" name="Content Placeholder 2">
            <a:extLst>
              <a:ext uri="{FF2B5EF4-FFF2-40B4-BE49-F238E27FC236}">
                <a16:creationId xmlns:a16="http://schemas.microsoft.com/office/drawing/2014/main" id="{24F4BEA3-8986-4B28-9559-ECAAD5BEBA6B}"/>
              </a:ext>
            </a:extLst>
          </p:cNvPr>
          <p:cNvSpPr>
            <a:spLocks noGrp="1"/>
          </p:cNvSpPr>
          <p:nvPr>
            <p:ph idx="1"/>
          </p:nvPr>
        </p:nvSpPr>
        <p:spPr/>
        <p:txBody>
          <a:bodyPr/>
          <a:lstStyle/>
          <a:p>
            <a:r>
              <a:rPr lang="en-US" dirty="0"/>
              <a:t>First read</a:t>
            </a:r>
          </a:p>
          <a:p>
            <a:pPr lvl="1"/>
            <a:r>
              <a:rPr lang="en-US" dirty="0"/>
              <a:t>Existing literature</a:t>
            </a:r>
          </a:p>
          <a:p>
            <a:pPr lvl="1"/>
            <a:r>
              <a:rPr lang="en-US" dirty="0"/>
              <a:t>Abstract</a:t>
            </a:r>
          </a:p>
          <a:p>
            <a:pPr lvl="1"/>
            <a:r>
              <a:rPr lang="en-US" dirty="0"/>
              <a:t>Introduction</a:t>
            </a:r>
          </a:p>
          <a:p>
            <a:pPr lvl="1"/>
            <a:r>
              <a:rPr lang="en-US" dirty="0"/>
              <a:t>Conclusion</a:t>
            </a:r>
          </a:p>
          <a:p>
            <a:r>
              <a:rPr lang="en-US" dirty="0"/>
              <a:t>Other things to take care</a:t>
            </a:r>
          </a:p>
          <a:p>
            <a:pPr lvl="1"/>
            <a:r>
              <a:rPr lang="en-US" dirty="0"/>
              <a:t>Data</a:t>
            </a:r>
          </a:p>
          <a:p>
            <a:pPr lvl="1"/>
            <a:r>
              <a:rPr lang="en-US" dirty="0"/>
              <a:t>Model specific</a:t>
            </a:r>
          </a:p>
          <a:p>
            <a:pPr lvl="1"/>
            <a:r>
              <a:rPr lang="en-US" dirty="0"/>
              <a:t>Robustness checks</a:t>
            </a:r>
          </a:p>
        </p:txBody>
      </p:sp>
    </p:spTree>
    <p:extLst>
      <p:ext uri="{BB962C8B-B14F-4D97-AF65-F5344CB8AC3E}">
        <p14:creationId xmlns:p14="http://schemas.microsoft.com/office/powerpoint/2010/main" val="2347901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191EF-58BB-0141-6325-259D8598A413}"/>
              </a:ext>
            </a:extLst>
          </p:cNvPr>
          <p:cNvSpPr>
            <a:spLocks noGrp="1"/>
          </p:cNvSpPr>
          <p:nvPr>
            <p:ph type="title"/>
          </p:nvPr>
        </p:nvSpPr>
        <p:spPr/>
        <p:txBody>
          <a:bodyPr/>
          <a:lstStyle/>
          <a:p>
            <a:r>
              <a:rPr lang="en-US" dirty="0"/>
              <a:t>Title &amp; Abstract &amp; Key words</a:t>
            </a:r>
          </a:p>
        </p:txBody>
      </p:sp>
      <p:sp>
        <p:nvSpPr>
          <p:cNvPr id="3" name="Content Placeholder 2">
            <a:extLst>
              <a:ext uri="{FF2B5EF4-FFF2-40B4-BE49-F238E27FC236}">
                <a16:creationId xmlns:a16="http://schemas.microsoft.com/office/drawing/2014/main" id="{FBAD8A9B-5932-7E03-8237-B04E069A395F}"/>
              </a:ext>
            </a:extLst>
          </p:cNvPr>
          <p:cNvSpPr>
            <a:spLocks noGrp="1"/>
          </p:cNvSpPr>
          <p:nvPr>
            <p:ph idx="1"/>
          </p:nvPr>
        </p:nvSpPr>
        <p:spPr/>
        <p:txBody>
          <a:bodyPr/>
          <a:lstStyle/>
          <a:p>
            <a:r>
              <a:rPr lang="en-US" dirty="0"/>
              <a:t>Existing research</a:t>
            </a:r>
          </a:p>
          <a:p>
            <a:r>
              <a:rPr lang="en-US" dirty="0"/>
              <a:t>What is the study about </a:t>
            </a:r>
          </a:p>
          <a:p>
            <a:r>
              <a:rPr lang="en-US" dirty="0"/>
              <a:t>What method does it use</a:t>
            </a:r>
          </a:p>
          <a:p>
            <a:r>
              <a:rPr lang="en-US" dirty="0"/>
              <a:t>What is the main results</a:t>
            </a:r>
          </a:p>
          <a:p>
            <a:r>
              <a:rPr lang="en-US" dirty="0"/>
              <a:t>What are the implications</a:t>
            </a:r>
          </a:p>
        </p:txBody>
      </p:sp>
    </p:spTree>
    <p:extLst>
      <p:ext uri="{BB962C8B-B14F-4D97-AF65-F5344CB8AC3E}">
        <p14:creationId xmlns:p14="http://schemas.microsoft.com/office/powerpoint/2010/main" val="2719177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52A19-4A2F-8720-8CDC-8BD11E726679}"/>
              </a:ext>
            </a:extLst>
          </p:cNvPr>
          <p:cNvSpPr>
            <a:spLocks noGrp="1"/>
          </p:cNvSpPr>
          <p:nvPr>
            <p:ph type="title"/>
          </p:nvPr>
        </p:nvSpPr>
        <p:spPr/>
        <p:txBody>
          <a:bodyPr/>
          <a:lstStyle/>
          <a:p>
            <a:r>
              <a:rPr lang="en-US" dirty="0"/>
              <a:t>Title &amp; Abstract &amp; Key words</a:t>
            </a:r>
          </a:p>
        </p:txBody>
      </p:sp>
      <p:sp>
        <p:nvSpPr>
          <p:cNvPr id="6" name="Content Placeholder 5">
            <a:extLst>
              <a:ext uri="{FF2B5EF4-FFF2-40B4-BE49-F238E27FC236}">
                <a16:creationId xmlns:a16="http://schemas.microsoft.com/office/drawing/2014/main" id="{3587567E-A392-9ABB-1BEA-D27DF33F2A80}"/>
              </a:ext>
            </a:extLst>
          </p:cNvPr>
          <p:cNvSpPr>
            <a:spLocks noGrp="1"/>
          </p:cNvSpPr>
          <p:nvPr>
            <p:ph idx="1"/>
          </p:nvPr>
        </p:nvSpPr>
        <p:spPr/>
        <p:txBody>
          <a:bodyPr>
            <a:normAutofit lnSpcReduction="10000"/>
          </a:bodyPr>
          <a:lstStyle/>
          <a:p>
            <a:r>
              <a:rPr lang="en-US" i="1" dirty="0">
                <a:effectLst/>
                <a:latin typeface="TimesLTStd"/>
              </a:rPr>
              <a:t>Existing studies establish a strong cross-country correlation between income and democracy but do not control for factors that simultaneously affect both variables. We show that controlling for such factors by including country fixed effects removes the statistical association between income per capita and </a:t>
            </a:r>
            <a:r>
              <a:rPr lang="en-US" i="1" dirty="0" err="1">
                <a:effectLst/>
                <a:latin typeface="TimesLTStd"/>
              </a:rPr>
              <a:t>vari</a:t>
            </a:r>
            <a:r>
              <a:rPr lang="en-US" i="1" dirty="0">
                <a:effectLst/>
                <a:latin typeface="TimesLTStd"/>
              </a:rPr>
              <a:t>- </a:t>
            </a:r>
            <a:r>
              <a:rPr lang="en-US" i="1" dirty="0" err="1">
                <a:effectLst/>
                <a:latin typeface="TimesLTStd"/>
              </a:rPr>
              <a:t>ous</a:t>
            </a:r>
            <a:r>
              <a:rPr lang="en-US" i="1" dirty="0">
                <a:effectLst/>
                <a:latin typeface="TimesLTStd"/>
              </a:rPr>
              <a:t> measures of democracy. We present instrumental-variables estimates that also show no causal effect of income on democracy. The cross-country </a:t>
            </a:r>
            <a:r>
              <a:rPr lang="en-US" i="1" dirty="0" err="1">
                <a:effectLst/>
                <a:latin typeface="TimesLTStd"/>
              </a:rPr>
              <a:t>corre</a:t>
            </a:r>
            <a:r>
              <a:rPr lang="en-US" i="1" dirty="0">
                <a:effectLst/>
                <a:latin typeface="TimesLTStd"/>
              </a:rPr>
              <a:t>- </a:t>
            </a:r>
            <a:r>
              <a:rPr lang="en-US" i="1" dirty="0" err="1">
                <a:effectLst/>
                <a:latin typeface="TimesLTStd"/>
              </a:rPr>
              <a:t>lation</a:t>
            </a:r>
            <a:r>
              <a:rPr lang="en-US" i="1" dirty="0">
                <a:effectLst/>
                <a:latin typeface="TimesLTStd"/>
              </a:rPr>
              <a:t> between income and democracy reflects a positive correlation between changes in income and democracy over the past 500 years. This pattern is con- </a:t>
            </a:r>
            <a:r>
              <a:rPr lang="en-US" i="1" dirty="0" err="1">
                <a:effectLst/>
                <a:latin typeface="TimesLTStd"/>
              </a:rPr>
              <a:t>sistent</a:t>
            </a:r>
            <a:r>
              <a:rPr lang="en-US" i="1" dirty="0">
                <a:effectLst/>
                <a:latin typeface="TimesLTStd"/>
              </a:rPr>
              <a:t> with the idea that societies embarked on divergent political-economic development paths at certain critical junctures. </a:t>
            </a:r>
            <a:r>
              <a:rPr lang="en-US" dirty="0">
                <a:effectLst/>
                <a:latin typeface="TimesLTStd"/>
              </a:rPr>
              <a:t>(</a:t>
            </a:r>
            <a:r>
              <a:rPr lang="en-US" i="1" dirty="0">
                <a:effectLst/>
                <a:latin typeface="TimesLTStd"/>
              </a:rPr>
              <a:t>JEL </a:t>
            </a:r>
            <a:r>
              <a:rPr lang="en-US" dirty="0">
                <a:effectLst/>
                <a:latin typeface="TimesLTStd"/>
              </a:rPr>
              <a:t>D7, E1) </a:t>
            </a:r>
            <a:endParaRPr lang="en-US" sz="4000" dirty="0"/>
          </a:p>
        </p:txBody>
      </p:sp>
    </p:spTree>
    <p:extLst>
      <p:ext uri="{BB962C8B-B14F-4D97-AF65-F5344CB8AC3E}">
        <p14:creationId xmlns:p14="http://schemas.microsoft.com/office/powerpoint/2010/main" val="3755807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52A19-4A2F-8720-8CDC-8BD11E726679}"/>
              </a:ext>
            </a:extLst>
          </p:cNvPr>
          <p:cNvSpPr>
            <a:spLocks noGrp="1"/>
          </p:cNvSpPr>
          <p:nvPr>
            <p:ph type="title"/>
          </p:nvPr>
        </p:nvSpPr>
        <p:spPr/>
        <p:txBody>
          <a:bodyPr/>
          <a:lstStyle/>
          <a:p>
            <a:r>
              <a:rPr lang="en-US" dirty="0"/>
              <a:t>Title &amp; Abstract &amp; Key words</a:t>
            </a:r>
          </a:p>
        </p:txBody>
      </p:sp>
      <p:sp>
        <p:nvSpPr>
          <p:cNvPr id="6" name="Content Placeholder 5">
            <a:extLst>
              <a:ext uri="{FF2B5EF4-FFF2-40B4-BE49-F238E27FC236}">
                <a16:creationId xmlns:a16="http://schemas.microsoft.com/office/drawing/2014/main" id="{3587567E-A392-9ABB-1BEA-D27DF33F2A80}"/>
              </a:ext>
            </a:extLst>
          </p:cNvPr>
          <p:cNvSpPr>
            <a:spLocks noGrp="1"/>
          </p:cNvSpPr>
          <p:nvPr>
            <p:ph idx="1"/>
          </p:nvPr>
        </p:nvSpPr>
        <p:spPr/>
        <p:txBody>
          <a:bodyPr>
            <a:normAutofit fontScale="92500" lnSpcReduction="10000"/>
          </a:bodyPr>
          <a:lstStyle/>
          <a:p>
            <a:r>
              <a:rPr lang="en-US" i="1" dirty="0">
                <a:effectLst/>
                <a:highlight>
                  <a:srgbClr val="FFFF00"/>
                </a:highlight>
                <a:latin typeface="TimesLTStd"/>
              </a:rPr>
              <a:t>Existing studies </a:t>
            </a:r>
            <a:r>
              <a:rPr lang="en-US" i="1" dirty="0">
                <a:effectLst/>
                <a:latin typeface="TimesLTStd"/>
              </a:rPr>
              <a:t>establish a strong cross-country </a:t>
            </a:r>
            <a:r>
              <a:rPr lang="en-US" i="1" dirty="0">
                <a:solidFill>
                  <a:srgbClr val="FF0000"/>
                </a:solidFill>
                <a:effectLst/>
                <a:latin typeface="TimesLTStd"/>
              </a:rPr>
              <a:t>correlation</a:t>
            </a:r>
            <a:r>
              <a:rPr lang="en-US" i="1" dirty="0">
                <a:effectLst/>
                <a:latin typeface="TimesLTStd"/>
              </a:rPr>
              <a:t> between </a:t>
            </a:r>
            <a:r>
              <a:rPr lang="en-US" i="1" dirty="0">
                <a:effectLst/>
                <a:highlight>
                  <a:srgbClr val="00FFFF"/>
                </a:highlight>
                <a:latin typeface="TimesLTStd"/>
              </a:rPr>
              <a:t>income and democracy </a:t>
            </a:r>
            <a:r>
              <a:rPr lang="en-US" i="1" dirty="0">
                <a:effectLst/>
                <a:latin typeface="TimesLTStd"/>
              </a:rPr>
              <a:t>but do not control for factors that simultaneously </a:t>
            </a:r>
            <a:r>
              <a:rPr lang="en-US" i="1" dirty="0">
                <a:solidFill>
                  <a:srgbClr val="FF0000"/>
                </a:solidFill>
                <a:effectLst/>
                <a:latin typeface="TimesLTStd"/>
              </a:rPr>
              <a:t>affect both variables</a:t>
            </a:r>
            <a:r>
              <a:rPr lang="en-US" i="1" dirty="0">
                <a:effectLst/>
                <a:latin typeface="TimesLTStd"/>
              </a:rPr>
              <a:t>. </a:t>
            </a:r>
          </a:p>
          <a:p>
            <a:r>
              <a:rPr lang="en-US" i="1" dirty="0">
                <a:effectLst/>
                <a:latin typeface="TimesLTStd"/>
              </a:rPr>
              <a:t>We show that </a:t>
            </a:r>
            <a:r>
              <a:rPr lang="en-US" i="1" dirty="0">
                <a:solidFill>
                  <a:srgbClr val="FF0000"/>
                </a:solidFill>
                <a:effectLst/>
                <a:latin typeface="TimesLTStd"/>
              </a:rPr>
              <a:t>controlling for such factors </a:t>
            </a:r>
            <a:r>
              <a:rPr lang="en-US" i="1" dirty="0">
                <a:effectLst/>
                <a:latin typeface="TimesLTStd"/>
              </a:rPr>
              <a:t>by including </a:t>
            </a:r>
            <a:r>
              <a:rPr lang="en-US" i="1" dirty="0">
                <a:solidFill>
                  <a:srgbClr val="FF0000"/>
                </a:solidFill>
                <a:effectLst/>
                <a:latin typeface="TimesLTStd"/>
              </a:rPr>
              <a:t>country fixed effects removes</a:t>
            </a:r>
            <a:r>
              <a:rPr lang="en-US" i="1" dirty="0">
                <a:effectLst/>
                <a:highlight>
                  <a:srgbClr val="FF00FF"/>
                </a:highlight>
                <a:latin typeface="TimesLTStd"/>
              </a:rPr>
              <a:t> the statistical association between income per capita and various measures of democracy</a:t>
            </a:r>
            <a:r>
              <a:rPr lang="en-US" i="1" dirty="0">
                <a:effectLst/>
                <a:latin typeface="TimesLTStd"/>
              </a:rPr>
              <a:t>. We present </a:t>
            </a:r>
            <a:r>
              <a:rPr lang="en-US" i="1" dirty="0">
                <a:solidFill>
                  <a:srgbClr val="FF0000"/>
                </a:solidFill>
                <a:effectLst/>
                <a:latin typeface="TimesLTStd"/>
              </a:rPr>
              <a:t>instrumental-variables </a:t>
            </a:r>
            <a:r>
              <a:rPr lang="en-US" i="1" dirty="0">
                <a:effectLst/>
                <a:latin typeface="TimesLTStd"/>
              </a:rPr>
              <a:t>estimates that </a:t>
            </a:r>
            <a:r>
              <a:rPr lang="en-US" i="1" dirty="0">
                <a:effectLst/>
                <a:highlight>
                  <a:srgbClr val="FF00FF"/>
                </a:highlight>
                <a:latin typeface="TimesLTStd"/>
              </a:rPr>
              <a:t>also show no causal effect of income on democracy</a:t>
            </a:r>
            <a:r>
              <a:rPr lang="en-US" i="1" dirty="0">
                <a:effectLst/>
                <a:latin typeface="TimesLTStd"/>
              </a:rPr>
              <a:t>. </a:t>
            </a:r>
          </a:p>
          <a:p>
            <a:r>
              <a:rPr lang="en-US" i="1" dirty="0">
                <a:effectLst/>
                <a:latin typeface="TimesLTStd"/>
              </a:rPr>
              <a:t>The cross-country correlation between income and democracy reflects a positive correlation between changes in income and democracy over the past 500 years. This pattern is consistent with the idea that </a:t>
            </a:r>
            <a:r>
              <a:rPr lang="en-US" i="1" dirty="0">
                <a:effectLst/>
                <a:highlight>
                  <a:srgbClr val="00FF00"/>
                </a:highlight>
                <a:latin typeface="TimesLTStd"/>
              </a:rPr>
              <a:t>societies embarked on divergent political-economic development paths at certain critical junctures.</a:t>
            </a:r>
            <a:r>
              <a:rPr lang="en-US" i="1" dirty="0">
                <a:effectLst/>
                <a:latin typeface="TimesLTStd"/>
              </a:rPr>
              <a:t> </a:t>
            </a:r>
            <a:r>
              <a:rPr lang="en-US" dirty="0">
                <a:effectLst/>
                <a:latin typeface="TimesLTStd"/>
              </a:rPr>
              <a:t>(</a:t>
            </a:r>
            <a:r>
              <a:rPr lang="en-US" i="1" dirty="0">
                <a:effectLst/>
                <a:latin typeface="TimesLTStd"/>
              </a:rPr>
              <a:t>JEL </a:t>
            </a:r>
            <a:r>
              <a:rPr lang="en-US" dirty="0">
                <a:effectLst/>
                <a:latin typeface="TimesLTStd"/>
              </a:rPr>
              <a:t>D7, E1) </a:t>
            </a:r>
            <a:endParaRPr lang="en-US" sz="4000" dirty="0"/>
          </a:p>
        </p:txBody>
      </p:sp>
    </p:spTree>
    <p:extLst>
      <p:ext uri="{BB962C8B-B14F-4D97-AF65-F5344CB8AC3E}">
        <p14:creationId xmlns:p14="http://schemas.microsoft.com/office/powerpoint/2010/main" val="2455374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AFECD-392F-00FB-6F58-81D1B3F17CF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216DA224-01A2-AB44-247F-97D9C3306FD9}"/>
              </a:ext>
            </a:extLst>
          </p:cNvPr>
          <p:cNvSpPr>
            <a:spLocks noGrp="1"/>
          </p:cNvSpPr>
          <p:nvPr>
            <p:ph idx="1"/>
          </p:nvPr>
        </p:nvSpPr>
        <p:spPr/>
        <p:txBody>
          <a:bodyPr/>
          <a:lstStyle/>
          <a:p>
            <a:r>
              <a:rPr lang="en-US" dirty="0"/>
              <a:t>More detailed backgrounds</a:t>
            </a:r>
          </a:p>
          <a:p>
            <a:r>
              <a:rPr lang="en-US" dirty="0"/>
              <a:t>What do we do</a:t>
            </a:r>
          </a:p>
          <a:p>
            <a:r>
              <a:rPr lang="en-US" dirty="0"/>
              <a:t>More specific than the abstract</a:t>
            </a:r>
          </a:p>
        </p:txBody>
      </p:sp>
    </p:spTree>
    <p:extLst>
      <p:ext uri="{BB962C8B-B14F-4D97-AF65-F5344CB8AC3E}">
        <p14:creationId xmlns:p14="http://schemas.microsoft.com/office/powerpoint/2010/main" val="1555661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7E64E-F536-1305-F60C-5E4711C418BC}"/>
              </a:ext>
            </a:extLst>
          </p:cNvPr>
          <p:cNvSpPr>
            <a:spLocks noGrp="1"/>
          </p:cNvSpPr>
          <p:nvPr>
            <p:ph type="title"/>
          </p:nvPr>
        </p:nvSpPr>
        <p:spPr/>
        <p:txBody>
          <a:bodyPr/>
          <a:lstStyle/>
          <a:p>
            <a:r>
              <a:rPr lang="en-US" dirty="0"/>
              <a:t>Introduction</a:t>
            </a:r>
          </a:p>
        </p:txBody>
      </p:sp>
      <p:pic>
        <p:nvPicPr>
          <p:cNvPr id="4" name="Content Placeholder 3">
            <a:extLst>
              <a:ext uri="{FF2B5EF4-FFF2-40B4-BE49-F238E27FC236}">
                <a16:creationId xmlns:a16="http://schemas.microsoft.com/office/drawing/2014/main" id="{0991539B-26FC-F2A7-2654-7949AA0D0CFA}"/>
              </a:ext>
            </a:extLst>
          </p:cNvPr>
          <p:cNvPicPr>
            <a:picLocks noGrp="1" noChangeAspect="1"/>
          </p:cNvPicPr>
          <p:nvPr>
            <p:ph idx="1"/>
          </p:nvPr>
        </p:nvPicPr>
        <p:blipFill>
          <a:blip r:embed="rId2"/>
          <a:stretch>
            <a:fillRect/>
          </a:stretch>
        </p:blipFill>
        <p:spPr>
          <a:xfrm>
            <a:off x="777240" y="1690688"/>
            <a:ext cx="10515600" cy="3246704"/>
          </a:xfrm>
          <a:prstGeom prst="rect">
            <a:avLst/>
          </a:prstGeom>
        </p:spPr>
      </p:pic>
      <p:pic>
        <p:nvPicPr>
          <p:cNvPr id="5" name="Picture 4">
            <a:extLst>
              <a:ext uri="{FF2B5EF4-FFF2-40B4-BE49-F238E27FC236}">
                <a16:creationId xmlns:a16="http://schemas.microsoft.com/office/drawing/2014/main" id="{98478670-7B04-82CB-E96E-D62EF0F382BB}"/>
              </a:ext>
            </a:extLst>
          </p:cNvPr>
          <p:cNvPicPr>
            <a:picLocks noChangeAspect="1"/>
          </p:cNvPicPr>
          <p:nvPr/>
        </p:nvPicPr>
        <p:blipFill>
          <a:blip r:embed="rId3"/>
          <a:stretch>
            <a:fillRect/>
          </a:stretch>
        </p:blipFill>
        <p:spPr>
          <a:xfrm>
            <a:off x="655319" y="4937392"/>
            <a:ext cx="10551389" cy="1425308"/>
          </a:xfrm>
          <a:prstGeom prst="rect">
            <a:avLst/>
          </a:prstGeom>
        </p:spPr>
      </p:pic>
    </p:spTree>
    <p:extLst>
      <p:ext uri="{BB962C8B-B14F-4D97-AF65-F5344CB8AC3E}">
        <p14:creationId xmlns:p14="http://schemas.microsoft.com/office/powerpoint/2010/main" val="2019083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42DE4-ABAA-8603-54AB-C348D489C3C9}"/>
              </a:ext>
            </a:extLst>
          </p:cNvPr>
          <p:cNvSpPr>
            <a:spLocks noGrp="1"/>
          </p:cNvSpPr>
          <p:nvPr>
            <p:ph type="title"/>
          </p:nvPr>
        </p:nvSpPr>
        <p:spPr/>
        <p:txBody>
          <a:bodyPr/>
          <a:lstStyle/>
          <a:p>
            <a:r>
              <a:rPr lang="en-US" dirty="0"/>
              <a:t>Introduction</a:t>
            </a:r>
          </a:p>
        </p:txBody>
      </p:sp>
      <p:pic>
        <p:nvPicPr>
          <p:cNvPr id="4" name="Content Placeholder 3">
            <a:extLst>
              <a:ext uri="{FF2B5EF4-FFF2-40B4-BE49-F238E27FC236}">
                <a16:creationId xmlns:a16="http://schemas.microsoft.com/office/drawing/2014/main" id="{DA848A5C-3D53-67AA-E9A2-BA9C012CB883}"/>
              </a:ext>
            </a:extLst>
          </p:cNvPr>
          <p:cNvPicPr>
            <a:picLocks noGrp="1" noChangeAspect="1"/>
          </p:cNvPicPr>
          <p:nvPr>
            <p:ph idx="1"/>
          </p:nvPr>
        </p:nvPicPr>
        <p:blipFill>
          <a:blip r:embed="rId2"/>
          <a:stretch>
            <a:fillRect/>
          </a:stretch>
        </p:blipFill>
        <p:spPr>
          <a:xfrm>
            <a:off x="723900" y="1624547"/>
            <a:ext cx="10515600" cy="2086494"/>
          </a:xfrm>
          <a:prstGeom prst="rect">
            <a:avLst/>
          </a:prstGeom>
        </p:spPr>
      </p:pic>
      <p:pic>
        <p:nvPicPr>
          <p:cNvPr id="5" name="Picture 4">
            <a:extLst>
              <a:ext uri="{FF2B5EF4-FFF2-40B4-BE49-F238E27FC236}">
                <a16:creationId xmlns:a16="http://schemas.microsoft.com/office/drawing/2014/main" id="{017F83AC-8EB0-1F00-3BB2-AE0803D47AE4}"/>
              </a:ext>
            </a:extLst>
          </p:cNvPr>
          <p:cNvPicPr>
            <a:picLocks noChangeAspect="1"/>
          </p:cNvPicPr>
          <p:nvPr/>
        </p:nvPicPr>
        <p:blipFill>
          <a:blip r:embed="rId3"/>
          <a:stretch>
            <a:fillRect/>
          </a:stretch>
        </p:blipFill>
        <p:spPr>
          <a:xfrm>
            <a:off x="906780" y="3878650"/>
            <a:ext cx="10332720" cy="1887063"/>
          </a:xfrm>
          <a:prstGeom prst="rect">
            <a:avLst/>
          </a:prstGeom>
        </p:spPr>
      </p:pic>
    </p:spTree>
    <p:extLst>
      <p:ext uri="{BB962C8B-B14F-4D97-AF65-F5344CB8AC3E}">
        <p14:creationId xmlns:p14="http://schemas.microsoft.com/office/powerpoint/2010/main" val="2376328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TotalTime>
  <Words>435</Words>
  <Application>Microsoft Macintosh PowerPoint</Application>
  <PresentationFormat>Widescreen</PresentationFormat>
  <Paragraphs>69</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TimesLTStd</vt:lpstr>
      <vt:lpstr>Arial</vt:lpstr>
      <vt:lpstr>Calibri</vt:lpstr>
      <vt:lpstr>Calibri Light</vt:lpstr>
      <vt:lpstr>Office Theme</vt:lpstr>
      <vt:lpstr>How to read an economics paper</vt:lpstr>
      <vt:lpstr>Components</vt:lpstr>
      <vt:lpstr>Read a paper</vt:lpstr>
      <vt:lpstr>Title &amp; Abstract &amp; Key words</vt:lpstr>
      <vt:lpstr>Title &amp; Abstract &amp; Key words</vt:lpstr>
      <vt:lpstr>Title &amp; Abstract &amp; Key words</vt:lpstr>
      <vt:lpstr>Introduction</vt:lpstr>
      <vt:lpstr>Introduction</vt:lpstr>
      <vt:lpstr>Introduction</vt:lpstr>
      <vt:lpstr>Relevance and Exclusion</vt:lpstr>
      <vt:lpstr>Implications</vt:lpstr>
      <vt:lpstr>More ideas &amp; Implications</vt:lpstr>
      <vt:lpstr>Future directions / link to working papers</vt:lpstr>
      <vt:lpstr>What is unique in the paper</vt:lpstr>
      <vt:lpstr>Conclusion</vt:lpstr>
      <vt:lpstr>Conclusion – moving further</vt:lpstr>
      <vt:lpstr>Read a paper</vt:lpstr>
      <vt:lpstr>Data</vt:lpstr>
      <vt:lpstr>The model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read an economics paper</dc:title>
  <dc:creator>Georgiana Liang</dc:creator>
  <cp:lastModifiedBy>Georgiana Liang</cp:lastModifiedBy>
  <cp:revision>7</cp:revision>
  <dcterms:created xsi:type="dcterms:W3CDTF">2024-01-03T03:26:42Z</dcterms:created>
  <dcterms:modified xsi:type="dcterms:W3CDTF">2024-01-03T05:30:29Z</dcterms:modified>
</cp:coreProperties>
</file>

<file path=docProps/thumbnail.jpeg>
</file>